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8" r:id="rId2"/>
    <p:sldId id="259" r:id="rId3"/>
    <p:sldId id="332" r:id="rId4"/>
    <p:sldId id="333" r:id="rId5"/>
    <p:sldId id="260" r:id="rId6"/>
    <p:sldId id="295" r:id="rId7"/>
    <p:sldId id="296" r:id="rId8"/>
    <p:sldId id="298" r:id="rId9"/>
    <p:sldId id="335" r:id="rId10"/>
    <p:sldId id="342" r:id="rId11"/>
    <p:sldId id="343" r:id="rId12"/>
    <p:sldId id="330" r:id="rId13"/>
    <p:sldId id="300" r:id="rId14"/>
    <p:sldId id="301" r:id="rId15"/>
    <p:sldId id="303" r:id="rId16"/>
    <p:sldId id="304" r:id="rId17"/>
    <p:sldId id="305" r:id="rId18"/>
    <p:sldId id="306" r:id="rId19"/>
    <p:sldId id="307" r:id="rId20"/>
    <p:sldId id="308" r:id="rId21"/>
    <p:sldId id="336" r:id="rId22"/>
    <p:sldId id="337" r:id="rId23"/>
    <p:sldId id="344" r:id="rId24"/>
    <p:sldId id="334" r:id="rId25"/>
    <p:sldId id="329" r:id="rId26"/>
    <p:sldId id="309" r:id="rId27"/>
    <p:sldId id="338" r:id="rId28"/>
    <p:sldId id="341" r:id="rId29"/>
    <p:sldId id="339" r:id="rId30"/>
    <p:sldId id="310" r:id="rId31"/>
    <p:sldId id="311" r:id="rId32"/>
    <p:sldId id="313" r:id="rId33"/>
    <p:sldId id="314" r:id="rId34"/>
    <p:sldId id="315" r:id="rId35"/>
    <p:sldId id="317" r:id="rId36"/>
    <p:sldId id="318" r:id="rId37"/>
    <p:sldId id="319" r:id="rId38"/>
    <p:sldId id="323" r:id="rId39"/>
    <p:sldId id="324" r:id="rId40"/>
    <p:sldId id="325" r:id="rId41"/>
    <p:sldId id="345" r:id="rId42"/>
    <p:sldId id="328" r:id="rId43"/>
    <p:sldId id="34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57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UNIT-I : Digital Image Fundamentals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A0C08-0C97-468D-B0CF-E1A4D6D11D72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EA11D-5861-4908-8BBE-8362AC66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UNIT-I : Digital Image Fundamentals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ACAEA-090E-46CC-856F-1646865A474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CD8C0-1B50-4A2D-9575-A09440E628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D8C0-1B50-4A2D-9575-A09440E6285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UNIT-I : Digital Image Fundamentals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93A068-FDF0-41F2-B1F2-BEC7790401FB}" type="slidenum">
              <a:rPr lang="en-US"/>
              <a:pPr/>
              <a:t>13</a:t>
            </a:fld>
            <a:endParaRPr lang="en-US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1B5B5-8A4C-47B6-BE51-FF5FB20E5A6F}" type="slidenum">
              <a:rPr lang="en-US"/>
              <a:pPr/>
              <a:t>14</a:t>
            </a:fld>
            <a:endParaRPr lang="en-US"/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BF26C-BF59-4547-859C-42C512966C52}" type="slidenum">
              <a:rPr lang="en-US"/>
              <a:pPr/>
              <a:t>15</a:t>
            </a:fld>
            <a:endParaRPr lang="en-US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DAC7E8-E6F9-46D0-87B2-34CB994C73CF}" type="slidenum">
              <a:rPr lang="en-US"/>
              <a:pPr/>
              <a:t>16</a:t>
            </a:fld>
            <a:endParaRPr 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B6600B-2129-4E62-BFF5-0AA322EB16A6}" type="slidenum">
              <a:rPr lang="en-US"/>
              <a:pPr/>
              <a:t>17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D8C0-1B50-4A2D-9575-A09440E628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UNIT-I : Digital Image Fundamentals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A3C9EB-A7BE-464D-B79C-B0B8BEADEFD6}" type="slidenum">
              <a:rPr lang="en-US"/>
              <a:pPr/>
              <a:t>32</a:t>
            </a:fld>
            <a:endParaRPr lang="en-US"/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7ACDAD-406E-4868-BA58-C52674C2DBEA}" type="slidenum">
              <a:rPr lang="en-US"/>
              <a:pPr/>
              <a:t>33</a:t>
            </a:fld>
            <a:endParaRPr lang="en-US"/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BF49E9-2321-4D00-B1CA-690FE29EBACE}" type="slidenum">
              <a:rPr lang="en-US"/>
              <a:pPr/>
              <a:t>34</a:t>
            </a:fld>
            <a:endParaRPr lang="en-US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5ED5AA-B0BF-44F2-955B-95F34E5CDBE4}" type="slidenum">
              <a:rPr lang="en-US"/>
              <a:pPr/>
              <a:t>35</a:t>
            </a:fld>
            <a:endParaRPr lang="en-US"/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D8C0-1B50-4A2D-9575-A09440E6285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UNIT-I : Digital Image Fundamentals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9541A4-076A-4F49-B71D-0081F034846A}" type="slidenum">
              <a:rPr lang="en-US"/>
              <a:pPr/>
              <a:t>36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55DEB-36D7-4B2A-9AF8-50B71FFCDF8B}" type="slidenum">
              <a:rPr lang="en-US"/>
              <a:pPr/>
              <a:t>37</a:t>
            </a:fld>
            <a:endParaRPr lang="en-US"/>
          </a:p>
        </p:txBody>
      </p:sp>
      <p:sp>
        <p:nvSpPr>
          <p:cNvPr id="50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8F1BC8-0AC1-4278-98CB-E62430A9E6EB}" type="slidenum">
              <a:rPr lang="en-US"/>
              <a:pPr/>
              <a:t>38</a:t>
            </a:fld>
            <a:endParaRPr lang="en-US"/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948079-04BC-4ABD-A519-E295C53D60C7}" type="slidenum">
              <a:rPr lang="en-US"/>
              <a:pPr/>
              <a:t>39</a:t>
            </a:fld>
            <a:endParaRPr lang="en-US"/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EE2D29-0FA6-4C40-8E8E-54CC529C56ED}" type="slidenum">
              <a:rPr lang="en-US"/>
              <a:pPr/>
              <a:t>40</a:t>
            </a:fld>
            <a:endParaRPr lang="en-US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EE2D29-0FA6-4C40-8E8E-54CC529C56ED}" type="slidenum">
              <a:rPr lang="en-US"/>
              <a:pPr/>
              <a:t>41</a:t>
            </a:fld>
            <a:endParaRPr lang="en-US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58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290A7-1554-4AC2-9CFB-E0471CD78642}" type="slidenum">
              <a:rPr lang="en-US"/>
              <a:pPr/>
              <a:t>42</a:t>
            </a:fld>
            <a:endParaRPr lang="en-US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D8C0-1B50-4A2D-9575-A09440E628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UNIT-I : Digital Image Fundamentals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AF9F45-6046-4351-8AA1-597C02717460}" type="slidenum">
              <a:rPr lang="en-US"/>
              <a:pPr/>
              <a:t>6</a:t>
            </a:fld>
            <a:endParaRPr lang="en-US"/>
          </a:p>
        </p:txBody>
      </p:sp>
      <p:sp>
        <p:nvSpPr>
          <p:cNvPr id="45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8D9CC-581A-43B6-825C-9EFC670EAFAB}" type="slidenum">
              <a:rPr lang="en-US"/>
              <a:pPr/>
              <a:t>7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512EF-883D-403E-A146-57A59509211C}" type="slidenum">
              <a:rPr lang="en-US"/>
              <a:pPr/>
              <a:t>8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512EF-883D-403E-A146-57A59509211C}" type="slidenum">
              <a:rPr lang="en-US"/>
              <a:pPr/>
              <a:t>9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512EF-883D-403E-A146-57A59509211C}" type="slidenum">
              <a:rPr lang="en-US"/>
              <a:pPr/>
              <a:t>10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0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512EF-883D-403E-A146-57A59509211C}" type="slidenum">
              <a:rPr lang="en-US"/>
              <a:pPr/>
              <a:t>11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5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16E0-1A37-4F01-ADD8-B38C9C9253C8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E51B-1637-44CB-90FE-C4F96BD7E36F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2131-2204-483A-BCF0-EA217B177CA2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A1FA-C3A9-4FC5-B2E4-1A3539CFA93F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F3D7-EEFF-4D4E-BDE0-82434AEDF7F4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B4CA-EDED-47B9-9927-3C0DCF348A8E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D433-4F24-4068-B30D-C4A0DE9AC7F7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6875-4CBF-4D1C-B3E6-AB12043D4C5D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5207-9C74-4C76-BEC6-A7D37103CEB5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5BF0-3087-4E2B-BDD3-EB0FBA7A4B77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A7B94-2400-4921-B26A-8FD10BC447D0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3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w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1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image" Target="../media/image1.png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5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18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54.wmf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573213" y="874712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Syllabus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76400"/>
            <a:ext cx="769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 </a:t>
            </a:r>
            <a:r>
              <a:rPr lang="en-US" dirty="0">
                <a:latin typeface="Andalus" pitchFamily="18" charset="-78"/>
                <a:cs typeface="Andalus" pitchFamily="18" charset="-78"/>
                <a:hlinkClick r:id="rId4" action="ppaction://hlinksldjump"/>
              </a:rPr>
              <a:t>Basics of filtering in frequency domain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 	 </a:t>
            </a:r>
            <a:r>
              <a:rPr lang="en-US" dirty="0">
                <a:latin typeface="Andalus" pitchFamily="18" charset="-78"/>
                <a:cs typeface="Andalus" pitchFamily="18" charset="-78"/>
                <a:hlinkClick r:id="rId5" action="ppaction://hlinksldjump"/>
              </a:rPr>
              <a:t>Image smoothing using frequency domain filters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Ideal Low pass Filter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Butterworth Low pass Filter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Gaussian Low pass Filter</a:t>
            </a:r>
          </a:p>
          <a:p>
            <a:pPr lvl="2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 </a:t>
            </a:r>
            <a:r>
              <a:rPr lang="en-US" dirty="0">
                <a:latin typeface="Andalus" pitchFamily="18" charset="-78"/>
                <a:cs typeface="Andalus" pitchFamily="18" charset="-78"/>
                <a:hlinkClick r:id="rId6" action="ppaction://hlinksldjump"/>
              </a:rPr>
              <a:t>Image sharpening using frequency domain filters 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Ideal High pass Filter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Butterworth High pass Filter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Gaussian High pass Filter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Laplacian in the frequency domain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7" action="ppaction://hlinksldjump"/>
              </a:rPr>
              <a:t>Homomorphic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5FD-9AED-46C3-B6D9-77161A667E11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923D-27A7-45C5-A829-DB845DCDF5AC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C661-A5D6-44CB-979E-7C7E99044B0B}" type="slidenum">
              <a:rPr lang="en-US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4EC6B-FE64-02EF-BF4A-615A4E3E2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57200"/>
            <a:ext cx="6629399" cy="56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8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923D-27A7-45C5-A829-DB845DCDF5AC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C661-A5D6-44CB-979E-7C7E99044B0B}" type="slidenum">
              <a:rPr lang="en-US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C9EE4-8A06-69E0-7212-40165E2D0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46863"/>
            <a:ext cx="7086600" cy="59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8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066D2-8EB5-B3FE-818D-7209272FC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B4CA-EDED-47B9-9927-3C0DCF348A8E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299BF-1C0B-2E79-BE67-FF74208C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5A1B30-3B19-0824-1E4E-C6EE4B28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8" y="914400"/>
            <a:ext cx="799054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1237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A3F45-7422-4CCC-8F10-2927348268B9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FED9-979C-4A7C-8B0B-A16E6E448A72}" type="slidenum">
              <a:rPr lang="en-US"/>
              <a:pPr/>
              <a:t>13</a:t>
            </a:fld>
            <a:endParaRPr lang="en-US"/>
          </a:p>
        </p:txBody>
      </p:sp>
      <p:sp>
        <p:nvSpPr>
          <p:cNvPr id="467971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467972" name="Object 4"/>
          <p:cNvGraphicFramePr>
            <a:graphicFrameLocks noChangeAspect="1"/>
          </p:cNvGraphicFramePr>
          <p:nvPr/>
        </p:nvGraphicFramePr>
        <p:xfrm>
          <a:off x="987425" y="1649413"/>
          <a:ext cx="6353175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25600" imgH="927000" progId="">
                  <p:embed/>
                </p:oleObj>
              </mc:Choice>
              <mc:Fallback>
                <p:oleObj name="Equation" r:id="rId3" imgW="3225600" imgH="9270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1649413"/>
                        <a:ext cx="6353175" cy="182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797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5275" y="3414712"/>
            <a:ext cx="8553450" cy="344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Butterworth LPF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A3126-9982-4C81-87B9-7DF7B807B7D8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0FD2-BB78-4F3F-80B4-39D63F5E0390}" type="slidenum">
              <a:rPr lang="en-US"/>
              <a:pPr/>
              <a:t>14</a:t>
            </a:fld>
            <a:endParaRPr lang="en-US"/>
          </a:p>
        </p:txBody>
      </p:sp>
      <p:sp>
        <p:nvSpPr>
          <p:cNvPr id="470019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7002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1025" y="28575"/>
            <a:ext cx="3987800" cy="666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0025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8300" y="57150"/>
            <a:ext cx="4022725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0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230E-9C8A-445A-9B6A-FE23538D1816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98DA0-7BC9-4D56-86F5-F3CE4457B7EF}" type="slidenum">
              <a:rPr lang="en-US"/>
              <a:pPr/>
              <a:t>15</a:t>
            </a:fld>
            <a:endParaRPr lang="en-US"/>
          </a:p>
        </p:txBody>
      </p:sp>
      <p:sp>
        <p:nvSpPr>
          <p:cNvPr id="47616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476164" name="Object 4"/>
          <p:cNvGraphicFramePr>
            <a:graphicFrameLocks noChangeAspect="1"/>
          </p:cNvGraphicFramePr>
          <p:nvPr/>
        </p:nvGraphicFramePr>
        <p:xfrm>
          <a:off x="398463" y="2100263"/>
          <a:ext cx="82232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22480" imgH="482400" progId="">
                  <p:embed/>
                </p:oleObj>
              </mc:Choice>
              <mc:Fallback>
                <p:oleObj name="Equation" r:id="rId3" imgW="3822480" imgH="482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2100263"/>
                        <a:ext cx="8223250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7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260475" y="3968750"/>
          <a:ext cx="42751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55520" imgH="482400" progId="">
                  <p:embed/>
                </p:oleObj>
              </mc:Choice>
              <mc:Fallback>
                <p:oleObj name="Equation" r:id="rId5" imgW="1955520" imgH="4824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3968750"/>
                        <a:ext cx="4275138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Gaussian LPF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4E226-6B78-415A-8F50-8F189E95422A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EB4B-44ED-4082-8F24-67374E59A878}" type="slidenum">
              <a:rPr lang="en-US"/>
              <a:pPr/>
              <a:t>16</a:t>
            </a:fld>
            <a:endParaRPr lang="en-US"/>
          </a:p>
        </p:txBody>
      </p:sp>
      <p:sp>
        <p:nvSpPr>
          <p:cNvPr id="479235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7924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3" y="1936750"/>
            <a:ext cx="8958262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26A9-AC2A-45EF-AE2E-52242ADB5572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ECB3-5A26-4B1B-AEE3-D737884D50F0}" type="slidenum">
              <a:rPr lang="en-US"/>
              <a:pPr/>
              <a:t>17</a:t>
            </a:fld>
            <a:endParaRPr lang="en-US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812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00" y="57150"/>
            <a:ext cx="4022725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28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2450" y="42863"/>
            <a:ext cx="4005263" cy="668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5ADA-70E9-4633-A11A-D5EDE30DA78B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6BC4-A8B3-4637-A8BA-48C4D3B52E32}" type="slidenum">
              <a:rPr lang="en-US"/>
              <a:pPr/>
              <a:t>18</a:t>
            </a:fld>
            <a:endParaRPr lang="en-US"/>
          </a:p>
        </p:txBody>
      </p:sp>
      <p:pic>
        <p:nvPicPr>
          <p:cNvPr id="485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1628775"/>
            <a:ext cx="6931025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53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4725" y="1708150"/>
            <a:ext cx="1636713" cy="29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Example: Gaussian LPF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9BB-851F-4479-B12D-08141D9A9776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0FC8-48F9-484E-A4E0-6E488539F7DD}" type="slidenum">
              <a:rPr lang="en-US"/>
              <a:pPr/>
              <a:t>19</a:t>
            </a:fld>
            <a:endParaRPr lang="en-US"/>
          </a:p>
        </p:txBody>
      </p:sp>
      <p:pic>
        <p:nvPicPr>
          <p:cNvPr id="48640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688438"/>
            <a:ext cx="8429625" cy="463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Example: Gaussian LPF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447800" y="874712"/>
            <a:ext cx="74675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latin typeface="Andalus" pitchFamily="18" charset="-78"/>
                <a:cs typeface="Andalus" pitchFamily="18" charset="-78"/>
              </a:rPr>
              <a:t>Basics of filtering in frequency domain</a:t>
            </a:r>
            <a:endParaRPr lang="en-US" sz="2800" b="1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5FD-9AED-46C3-B6D9-77161A667E11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3413" y="1885950"/>
            <a:ext cx="787717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286000" y="5562600"/>
            <a:ext cx="487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Bodoni MT" pitchFamily="18" charset="0"/>
              </a:rPr>
              <a:t>Basic steps for filtering in the frequency domain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3FA7-ED80-4240-A997-0D047F220B53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E847E-A4BD-4C8C-A776-3E465B8A0C20}" type="slidenum">
              <a:rPr lang="en-US"/>
              <a:pPr/>
              <a:t>20</a:t>
            </a:fld>
            <a:endParaRPr lang="en-US"/>
          </a:p>
        </p:txBody>
      </p:sp>
      <p:pic>
        <p:nvPicPr>
          <p:cNvPr id="4874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901825"/>
            <a:ext cx="8251825" cy="381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Example: Gaussian LPF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BEDBF2-420B-6EA1-1839-3141241F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D8663-7A05-542B-5706-CED1E155B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B.V.SATHISH KUMAR, ECE Department, VTA, Kavali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06AC7-8686-AD7B-3E60-962C2D8A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0916C-0947-4FED-C63E-69DB6CDC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462"/>
            <a:ext cx="7010399" cy="611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853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DEB94-4F04-5456-7128-D595B3DA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CC25B-70A3-45A4-F2DE-0F16B446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B.V.SATHISH KUMAR, ECE Department, VTA, Kavali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A07EE-96A0-1013-F353-369863C6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6AEBC-ECF9-6603-B942-35AED807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8706"/>
            <a:ext cx="7315199" cy="56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1955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DEB94-4F04-5456-7128-D595B3DA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A07EE-96A0-1013-F353-369863C6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3DCA8A-9287-E772-496B-062C4655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25"/>
            <a:ext cx="7388772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79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A3FB-BF85-9F76-ACD6-BCB05F018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69284-F3CE-7BDB-16CA-C453F8301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B.V.SATHISH KUMAR, ECE Department, VTA, Kavali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33C0-3533-DE53-9AFD-9E3BE6AC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E49F7-FDF7-B81A-6EAE-FC9E306B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851114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5243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Sharpening Frequency-Domain Filters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5FD-9AED-46C3-B6D9-77161A667E11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0" y="1905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Ideal High pass Filter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Butterworth High pass Filter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Gaussian High pass Filter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Laplacian in the Frequency domain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827E-539B-4901-8AD9-669A36D31A86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A1D0-819F-4FA0-9751-C34E6B33C410}" type="slidenum">
              <a:rPr lang="en-US"/>
              <a:pPr/>
              <a:t>26</a:t>
            </a:fld>
            <a:endParaRPr lang="en-US"/>
          </a:p>
        </p:txBody>
      </p:sp>
      <p:sp>
        <p:nvSpPr>
          <p:cNvPr id="489476" name="Text Box 4"/>
          <p:cNvSpPr txBox="1">
            <a:spLocks noChangeArrowheads="1"/>
          </p:cNvSpPr>
          <p:nvPr/>
        </p:nvSpPr>
        <p:spPr bwMode="auto">
          <a:xfrm>
            <a:off x="577850" y="1743075"/>
            <a:ext cx="81534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US" sz="2400"/>
              <a:t>   A highpass filter is obtained from a given lowpass filter using</a:t>
            </a:r>
            <a:endParaRPr lang="en-US" sz="16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489477" name="Object 5"/>
          <p:cNvGraphicFramePr>
            <a:graphicFrameLocks noChangeAspect="1"/>
          </p:cNvGraphicFramePr>
          <p:nvPr/>
        </p:nvGraphicFramePr>
        <p:xfrm>
          <a:off x="2179638" y="2692400"/>
          <a:ext cx="39084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280" imgH="228600" progId="">
                  <p:embed/>
                </p:oleObj>
              </mc:Choice>
              <mc:Fallback>
                <p:oleObj name="Equation" r:id="rId2" imgW="1511280" imgH="2286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2692400"/>
                        <a:ext cx="3908425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8" name="Object 6"/>
          <p:cNvGraphicFramePr>
            <a:graphicFrameLocks noChangeAspect="1"/>
          </p:cNvGraphicFramePr>
          <p:nvPr/>
        </p:nvGraphicFramePr>
        <p:xfrm>
          <a:off x="976313" y="4159250"/>
          <a:ext cx="6350000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33640" imgH="685800" progId="">
                  <p:embed/>
                </p:oleObj>
              </mc:Choice>
              <mc:Fallback>
                <p:oleObj name="Equation" r:id="rId4" imgW="2933640" imgH="6858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4159250"/>
                        <a:ext cx="6350000" cy="1484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Ideal HPF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664A-94A9-95F0-0F55-6A5B10CA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A1FA-C3A9-4FC5-B2E4-1A3539CFA93F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225B-5658-8B60-D28F-CD541349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4D92F7-3D95-5E05-EF59-E4C6D609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08935"/>
            <a:ext cx="7238999" cy="6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9351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664A-94A9-95F0-0F55-6A5B10CA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A1FA-C3A9-4FC5-B2E4-1A3539CFA93F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225B-5658-8B60-D28F-CD541349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89C2-6E93-C8CE-A57B-895ADF008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36525"/>
            <a:ext cx="7315199" cy="63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6752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664A-94A9-95F0-0F55-6A5B10CA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A1FA-C3A9-4FC5-B2E4-1A3539CFA93F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225B-5658-8B60-D28F-CD541349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0CB9F-C647-9BD6-A478-4C0FE3D1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63838"/>
            <a:ext cx="6555746" cy="55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0497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1ECBF-6CB5-D795-FBC5-112009A3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8EF64-6059-8FC9-AD9B-4D7A9303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58F00-7920-1CB1-038B-219E9CFE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86" y="356270"/>
            <a:ext cx="8288413" cy="59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5785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2B4E-5B71-4D86-BCC2-FD18155DE466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2A1B-F7E5-43EB-BFD9-FB394CE7ACA2}" type="slidenum">
              <a:rPr lang="en-US"/>
              <a:pPr/>
              <a:t>30</a:t>
            </a:fld>
            <a:endParaRPr lang="en-US"/>
          </a:p>
        </p:txBody>
      </p:sp>
      <p:graphicFrame>
        <p:nvGraphicFramePr>
          <p:cNvPr id="490502" name="Object 6"/>
          <p:cNvGraphicFramePr>
            <a:graphicFrameLocks noChangeAspect="1"/>
          </p:cNvGraphicFramePr>
          <p:nvPr/>
        </p:nvGraphicFramePr>
        <p:xfrm>
          <a:off x="571500" y="1924050"/>
          <a:ext cx="7421563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29000" imgH="685800" progId="">
                  <p:embed/>
                </p:oleObj>
              </mc:Choice>
              <mc:Fallback>
                <p:oleObj name="Equation" r:id="rId2" imgW="3429000" imgH="6858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924050"/>
                        <a:ext cx="7421563" cy="1484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0503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560388" y="4073525"/>
          <a:ext cx="69437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51160" imgH="482400" progId="">
                  <p:embed/>
                </p:oleObj>
              </mc:Choice>
              <mc:Fallback>
                <p:oleObj name="Equation" r:id="rId4" imgW="3251160" imgH="4824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4073525"/>
                        <a:ext cx="69437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Butterworth &amp; Gaussian HPF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9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7665-8C95-4F1B-AEBA-3F96A78C5853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8370-CC9E-4733-8E24-1F6FDBB876DA}" type="slidenum">
              <a:rPr lang="en-US"/>
              <a:pPr/>
              <a:t>31</a:t>
            </a:fld>
            <a:endParaRPr lang="en-US"/>
          </a:p>
        </p:txBody>
      </p:sp>
      <p:pic>
        <p:nvPicPr>
          <p:cNvPr id="491523" name="Picture 3" descr="nmt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</p:spPr>
      </p:pic>
      <p:pic>
        <p:nvPicPr>
          <p:cNvPr id="49152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3188" y="85725"/>
            <a:ext cx="6777037" cy="675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1E1D-B36A-478D-81F2-2CF1F36B939D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1080-BCEB-4ED1-87E8-C29D9AC98CBA}" type="slidenum">
              <a:rPr lang="en-US"/>
              <a:pPr/>
              <a:t>32</a:t>
            </a:fld>
            <a:endParaRPr lang="en-US"/>
          </a:p>
        </p:txBody>
      </p:sp>
      <p:sp>
        <p:nvSpPr>
          <p:cNvPr id="494595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9459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" y="1889125"/>
            <a:ext cx="9069388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Ideal HPF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70B2-28B5-4FC4-B360-53FCB58F9EEB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8393-7AC7-4ADB-A7E9-495155D83BB5}" type="slidenum">
              <a:rPr lang="en-US"/>
              <a:pPr/>
              <a:t>33</a:t>
            </a:fld>
            <a:endParaRPr lang="en-US"/>
          </a:p>
        </p:txBody>
      </p:sp>
      <p:sp>
        <p:nvSpPr>
          <p:cNvPr id="49664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966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8" y="1663700"/>
            <a:ext cx="8909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Butterworth HPF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D679-EADF-49AB-9BEA-117D29D91265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EA00-6F9C-4F15-B7B1-412A35425B85}" type="slidenum">
              <a:rPr lang="en-US"/>
              <a:pPr/>
              <a:t>34</a:t>
            </a:fld>
            <a:endParaRPr lang="en-US"/>
          </a:p>
        </p:txBody>
      </p:sp>
      <p:sp>
        <p:nvSpPr>
          <p:cNvPr id="498691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986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" y="1649413"/>
            <a:ext cx="8924925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Gaussian HPF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4B36-BD5E-47F7-9298-FDBFB68BBB35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2B06-C3A2-4B06-8DFA-B44C18355E6D}" type="slidenum">
              <a:rPr lang="en-US"/>
              <a:pPr/>
              <a:t>35</a:t>
            </a:fld>
            <a:endParaRPr lang="en-US"/>
          </a:p>
        </p:txBody>
      </p:sp>
      <p:sp>
        <p:nvSpPr>
          <p:cNvPr id="502787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502799" name="Object 15"/>
          <p:cNvGraphicFramePr>
            <a:graphicFrameLocks noGrp="1" noChangeAspect="1"/>
          </p:cNvGraphicFramePr>
          <p:nvPr>
            <p:ph sz="half" idx="1"/>
          </p:nvPr>
        </p:nvGraphicFramePr>
        <p:xfrm>
          <a:off x="1069975" y="3779838"/>
          <a:ext cx="4586288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19240" imgH="457200" progId="">
                  <p:embed/>
                </p:oleObj>
              </mc:Choice>
              <mc:Fallback>
                <p:oleObj name="Equation" r:id="rId3" imgW="2019240" imgH="45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3779838"/>
                        <a:ext cx="4586288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797" name="Object 13"/>
          <p:cNvGraphicFramePr>
            <a:graphicFrameLocks noChangeAspect="1"/>
          </p:cNvGraphicFramePr>
          <p:nvPr/>
        </p:nvGraphicFramePr>
        <p:xfrm>
          <a:off x="952500" y="1749425"/>
          <a:ext cx="33750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85720" imgH="228600" progId="">
                  <p:embed/>
                </p:oleObj>
              </mc:Choice>
              <mc:Fallback>
                <p:oleObj name="Equation" r:id="rId5" imgW="1485720" imgH="2286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1749425"/>
                        <a:ext cx="337502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798" name="Object 14"/>
          <p:cNvGraphicFramePr>
            <a:graphicFrameLocks noChangeAspect="1"/>
          </p:cNvGraphicFramePr>
          <p:nvPr/>
        </p:nvGraphicFramePr>
        <p:xfrm>
          <a:off x="944563" y="2451100"/>
          <a:ext cx="5641975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28720" imgH="533160" progId="">
                  <p:embed/>
                </p:oleObj>
              </mc:Choice>
              <mc:Fallback>
                <p:oleObj name="Equation" r:id="rId7" imgW="2628720" imgH="5331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2451100"/>
                        <a:ext cx="5641975" cy="1144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801" name="Object 17"/>
          <p:cNvGraphicFramePr>
            <a:graphicFrameLocks noGrp="1" noChangeAspect="1"/>
          </p:cNvGraphicFramePr>
          <p:nvPr>
            <p:ph sz="half" idx="2"/>
          </p:nvPr>
        </p:nvGraphicFramePr>
        <p:xfrm>
          <a:off x="1106488" y="5032375"/>
          <a:ext cx="52228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387520" imgH="457200" progId="">
                  <p:embed/>
                </p:oleObj>
              </mc:Choice>
              <mc:Fallback>
                <p:oleObj name="Equation" r:id="rId9" imgW="2387520" imgH="4572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5032375"/>
                        <a:ext cx="5222875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DIP3E_book_cover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latin typeface="Andalus" pitchFamily="18" charset="-78"/>
                <a:cs typeface="Andalus" pitchFamily="18" charset="-78"/>
              </a:rPr>
              <a:t>The Laplacian in the Frequency Domain</a:t>
            </a:r>
            <a:endParaRPr lang="en-US" sz="32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2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1BE6-3E1B-4724-B055-2FCFD7DE5D48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AA42B-19C2-471B-BCA8-40BB03615A26}" type="slidenum">
              <a:rPr lang="en-US"/>
              <a:pPr/>
              <a:t>36</a:t>
            </a:fld>
            <a:endParaRPr lang="en-US"/>
          </a:p>
        </p:txBody>
      </p:sp>
      <p:sp>
        <p:nvSpPr>
          <p:cNvPr id="50688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506885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379538" y="2184400"/>
          <a:ext cx="6248400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63480" imgH="1066680" progId="">
                  <p:embed/>
                </p:oleObj>
              </mc:Choice>
              <mc:Fallback>
                <p:oleObj name="Equation" r:id="rId3" imgW="2463480" imgH="10666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2184400"/>
                        <a:ext cx="6248400" cy="2706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6B1B-ADFE-47F9-8340-57E47DEEDF07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C891-B94C-4072-9062-5A8EDC7817E4}" type="slidenum">
              <a:rPr lang="en-US"/>
              <a:pPr/>
              <a:t>37</a:t>
            </a:fld>
            <a:endParaRPr lang="en-US"/>
          </a:p>
        </p:txBody>
      </p:sp>
      <p:sp>
        <p:nvSpPr>
          <p:cNvPr id="508931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50893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425" y="1798638"/>
            <a:ext cx="6962775" cy="40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893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83488" y="1803400"/>
            <a:ext cx="1560512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Laplacian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8658-1D75-430A-BD55-B721FE5F10D9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87210-4BF8-4300-8F9D-C427F59EFC2C}" type="slidenum">
              <a:rPr lang="en-US"/>
              <a:pPr/>
              <a:t>38</a:t>
            </a:fld>
            <a:endParaRPr lang="en-US"/>
          </a:p>
        </p:txBody>
      </p:sp>
      <p:sp>
        <p:nvSpPr>
          <p:cNvPr id="521219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521221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216025" y="2463800"/>
          <a:ext cx="561340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253800" progId="">
                  <p:embed/>
                </p:oleObj>
              </mc:Choice>
              <mc:Fallback>
                <p:oleObj name="Equation" r:id="rId3" imgW="2070000" imgH="2538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2463800"/>
                        <a:ext cx="5613400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223" name="Object 7"/>
          <p:cNvGraphicFramePr>
            <a:graphicFrameLocks noChangeAspect="1"/>
          </p:cNvGraphicFramePr>
          <p:nvPr/>
        </p:nvGraphicFramePr>
        <p:xfrm>
          <a:off x="1236663" y="1674813"/>
          <a:ext cx="4233862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09400" imgH="203040" progId="">
                  <p:embed/>
                </p:oleObj>
              </mc:Choice>
              <mc:Fallback>
                <p:oleObj name="Equation" r:id="rId5" imgW="1409400" imgH="2030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1674813"/>
                        <a:ext cx="4233862" cy="611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224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1289050" y="3425825"/>
          <a:ext cx="60928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14600" imgH="203040" progId="">
                  <p:embed/>
                </p:oleObj>
              </mc:Choice>
              <mc:Fallback>
                <p:oleObj name="Equation" r:id="rId7" imgW="2514600" imgH="2030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3425825"/>
                        <a:ext cx="6092825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225" name="Rectangle 9"/>
          <p:cNvSpPr>
            <a:spLocks noChangeArrowheads="1"/>
          </p:cNvSpPr>
          <p:nvPr/>
        </p:nvSpPr>
        <p:spPr bwMode="auto">
          <a:xfrm>
            <a:off x="3078163" y="2630488"/>
            <a:ext cx="33178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/>
              <a:t>=</a:t>
            </a:r>
          </a:p>
        </p:txBody>
      </p:sp>
      <p:sp>
        <p:nvSpPr>
          <p:cNvPr id="521226" name="Rectangle 10"/>
          <p:cNvSpPr>
            <a:spLocks noChangeArrowheads="1"/>
          </p:cNvSpPr>
          <p:nvPr/>
        </p:nvSpPr>
        <p:spPr bwMode="auto">
          <a:xfrm>
            <a:off x="6858000" y="2652713"/>
            <a:ext cx="331788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/>
              <a:t>?</a:t>
            </a:r>
          </a:p>
        </p:txBody>
      </p:sp>
      <p:graphicFrame>
        <p:nvGraphicFramePr>
          <p:cNvPr id="521231" name="Object 15"/>
          <p:cNvGraphicFramePr>
            <a:graphicFrameLocks noChangeAspect="1"/>
          </p:cNvGraphicFramePr>
          <p:nvPr/>
        </p:nvGraphicFramePr>
        <p:xfrm>
          <a:off x="1233488" y="4205288"/>
          <a:ext cx="74818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479760" imgH="253800" progId="">
                  <p:embed/>
                </p:oleObj>
              </mc:Choice>
              <mc:Fallback>
                <p:oleObj name="Equation" r:id="rId9" imgW="3479760" imgH="2538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4205288"/>
                        <a:ext cx="7481887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232" name="Object 16"/>
          <p:cNvGraphicFramePr>
            <a:graphicFrameLocks noChangeAspect="1"/>
          </p:cNvGraphicFramePr>
          <p:nvPr/>
        </p:nvGraphicFramePr>
        <p:xfrm>
          <a:off x="1268413" y="5046663"/>
          <a:ext cx="40386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38000" imgH="228600" progId="">
                  <p:embed/>
                </p:oleObj>
              </mc:Choice>
              <mc:Fallback>
                <p:oleObj name="Equation" r:id="rId11" imgW="1638000" imgH="22860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5046663"/>
                        <a:ext cx="4038600" cy="56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DIP3E_book_cov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Homomorphic Filtering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2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2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21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2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2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2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5" grpId="0" animBg="1"/>
      <p:bldP spid="521225" grpId="1" animBg="1"/>
      <p:bldP spid="521226" grpId="0" animBg="1"/>
      <p:bldP spid="52122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C791F-6814-44F6-9453-EA7F3803CD88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A9F2F-4083-4D3A-857F-5B1AD50B5157}" type="slidenum">
              <a:rPr lang="en-US"/>
              <a:pPr/>
              <a:t>39</a:t>
            </a:fld>
            <a:endParaRPr lang="en-US"/>
          </a:p>
        </p:txBody>
      </p:sp>
      <p:sp>
        <p:nvSpPr>
          <p:cNvPr id="525315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525317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176338" y="2670175"/>
          <a:ext cx="6586537" cy="209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00400" imgH="1015920" progId="">
                  <p:embed/>
                </p:oleObj>
              </mc:Choice>
              <mc:Fallback>
                <p:oleObj name="Equation" r:id="rId3" imgW="3200400" imgH="101592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2670175"/>
                        <a:ext cx="6586537" cy="209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18" name="Object 6"/>
          <p:cNvGraphicFramePr>
            <a:graphicFrameLocks noChangeAspect="1"/>
          </p:cNvGraphicFramePr>
          <p:nvPr/>
        </p:nvGraphicFramePr>
        <p:xfrm>
          <a:off x="1235075" y="1701800"/>
          <a:ext cx="53197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14600" imgH="431640" progId="">
                  <p:embed/>
                </p:oleObj>
              </mc:Choice>
              <mc:Fallback>
                <p:oleObj name="Equation" r:id="rId5" imgW="2514600" imgH="4316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1701800"/>
                        <a:ext cx="531971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23" name="Object 11"/>
          <p:cNvGraphicFramePr>
            <a:graphicFrameLocks noChangeAspect="1"/>
          </p:cNvGraphicFramePr>
          <p:nvPr/>
        </p:nvGraphicFramePr>
        <p:xfrm>
          <a:off x="919163" y="5148263"/>
          <a:ext cx="68548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781000" imgH="241200" progId="">
                  <p:embed/>
                </p:oleObj>
              </mc:Choice>
              <mc:Fallback>
                <p:oleObj name="Equation" r:id="rId7" imgW="2781000" imgH="2412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5148263"/>
                        <a:ext cx="6854825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DIP3E_book_cover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2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2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7F653-1D38-5EDB-C97D-7AE93B01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47472-410C-89E4-F849-EAC0482A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B.V.SATHISH KUMAR, ECE Department, VTA, Kavali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0E211-32B8-6B56-6AD7-0061E47C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9A8CB-53EF-DE32-508B-B7D062F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8" y="457200"/>
            <a:ext cx="8494102" cy="3430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BD4060-D80F-E4BF-7E7C-11E711B1B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16731"/>
            <a:ext cx="4965496" cy="1646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0F60F-95AB-6E97-9C19-B48C0D921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55" y="4184040"/>
            <a:ext cx="2208161" cy="12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8886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6E9B-0A3F-45D5-BC57-D6AC8C9E72AE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A6D97-AA77-40E0-92B9-59DC4E909E8C}" type="slidenum">
              <a:rPr lang="en-US"/>
              <a:pPr/>
              <a:t>40</a:t>
            </a:fld>
            <a:endParaRPr lang="en-US"/>
          </a:p>
        </p:txBody>
      </p:sp>
      <p:sp>
        <p:nvSpPr>
          <p:cNvPr id="52736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sp>
        <p:nvSpPr>
          <p:cNvPr id="527370" name="Text Box 10"/>
          <p:cNvSpPr txBox="1">
            <a:spLocks noChangeArrowheads="1"/>
          </p:cNvSpPr>
          <p:nvPr/>
        </p:nvSpPr>
        <p:spPr bwMode="auto">
          <a:xfrm>
            <a:off x="458788" y="3378875"/>
            <a:ext cx="81327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The illumination component of an image generally is characterized by slow spatial variations, while the reflectance component tends to vary abruptly</a:t>
            </a:r>
          </a:p>
          <a:p>
            <a:endParaRPr lang="en-US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These characteristics lead to associating the low frequencies of the Fourier transform of the logarithm of an image with illumination the high frequencies with reflectance.</a:t>
            </a:r>
          </a:p>
          <a:p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69875" y="1838325"/>
            <a:ext cx="8650288" cy="1087438"/>
            <a:chOff x="269875" y="1838325"/>
            <a:chExt cx="8650288" cy="1087438"/>
          </a:xfrm>
        </p:grpSpPr>
        <p:sp>
          <p:nvSpPr>
            <p:cNvPr id="6758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9875" y="1838325"/>
              <a:ext cx="8642350" cy="107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9875" y="1838325"/>
              <a:ext cx="8650288" cy="108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7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27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6E9B-0A3F-45D5-BC57-D6AC8C9E72AE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A6D97-AA77-40E0-92B9-59DC4E909E8C}" type="slidenum">
              <a:rPr lang="en-US"/>
              <a:pPr/>
              <a:t>41</a:t>
            </a:fld>
            <a:endParaRPr lang="en-US"/>
          </a:p>
        </p:txBody>
      </p:sp>
      <p:sp>
        <p:nvSpPr>
          <p:cNvPr id="52736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F85AB-E7CC-473A-0C3A-60D0D0D42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3625"/>
            <a:ext cx="7410997" cy="32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24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EDDA-3D85-4E57-A146-EC5BAE3A78CE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89ED-52BD-4EF0-BA49-61AE4FDB91C9}" type="slidenum">
              <a:rPr lang="en-US"/>
              <a:pPr/>
              <a:t>42</a:t>
            </a:fld>
            <a:endParaRPr lang="en-US"/>
          </a:p>
        </p:txBody>
      </p:sp>
      <p:sp>
        <p:nvSpPr>
          <p:cNvPr id="552962" name="Text Box 2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71638"/>
            <a:ext cx="91440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2971" name="Rectangle 11"/>
          <p:cNvSpPr>
            <a:spLocks noChangeArrowheads="1"/>
          </p:cNvSpPr>
          <p:nvPr/>
        </p:nvSpPr>
        <p:spPr bwMode="auto">
          <a:xfrm>
            <a:off x="696913" y="1973263"/>
            <a:ext cx="433387" cy="246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Example: Homomorphic Filtering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07440-D0D1-F5BB-4023-32C03BFB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A1FA-C3A9-4FC5-B2E4-1A3539CFA93F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E72AE-6818-BA2E-8875-A6481BAF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A9205-FD58-AFA8-A0F7-BA9441FF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45548"/>
            <a:ext cx="8382000" cy="48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74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Smoothing Frequency-Domain Filters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5FD-9AED-46C3-B6D9-77161A667E11}" type="datetime1">
              <a:rPr lang="en-US" smtClean="0"/>
              <a:pPr/>
              <a:t>8/23/2023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0" y="1905000"/>
            <a:ext cx="822960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Ideal Low pass Filter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Butterworth Low pass Filter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Gaussian Low pass Filter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702E-B833-4BC9-8496-7E56DC5C96C0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BE41-9404-4610-91B7-29BF59435128}" type="slidenum">
              <a:rPr lang="en-US"/>
              <a:pPr/>
              <a:t>6</a:t>
            </a:fld>
            <a:endParaRPr lang="en-US"/>
          </a:p>
        </p:txBody>
      </p:sp>
      <p:sp>
        <p:nvSpPr>
          <p:cNvPr id="457731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457732" name="Object 4"/>
          <p:cNvGraphicFramePr>
            <a:graphicFrameLocks noChangeAspect="1"/>
          </p:cNvGraphicFramePr>
          <p:nvPr/>
        </p:nvGraphicFramePr>
        <p:xfrm>
          <a:off x="2396331" y="2003425"/>
          <a:ext cx="4351338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09680" imgH="685800" progId="">
                  <p:embed/>
                </p:oleObj>
              </mc:Choice>
              <mc:Fallback>
                <p:oleObj name="Equation" r:id="rId3" imgW="2209680" imgH="6858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6331" y="2003425"/>
                        <a:ext cx="4351338" cy="1349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40" name="Object 12"/>
          <p:cNvGraphicFramePr>
            <a:graphicFrameLocks noChangeAspect="1"/>
          </p:cNvGraphicFramePr>
          <p:nvPr/>
        </p:nvGraphicFramePr>
        <p:xfrm>
          <a:off x="325438" y="3659188"/>
          <a:ext cx="8493125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59040" imgH="774360" progId="">
                  <p:embed/>
                </p:oleObj>
              </mc:Choice>
              <mc:Fallback>
                <p:oleObj name="Equation" r:id="rId5" imgW="4559040" imgH="77436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8" y="3659188"/>
                        <a:ext cx="8493125" cy="1443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Ideal LPF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D7CF-9B2B-4352-A86F-76722C0063A7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4873C-163E-4C7E-BE3D-960D0385AFAF}" type="slidenum">
              <a:rPr lang="en-US"/>
              <a:pPr/>
              <a:t>7</a:t>
            </a:fld>
            <a:endParaRPr lang="en-US"/>
          </a:p>
        </p:txBody>
      </p:sp>
      <p:sp>
        <p:nvSpPr>
          <p:cNvPr id="459779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5978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" y="2033588"/>
            <a:ext cx="8872538" cy="35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923D-27A7-45C5-A829-DB845DCDF5AC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C661-A5D6-44CB-979E-7C7E99044B0B}" type="slidenum">
              <a:rPr lang="en-US"/>
              <a:pPr/>
              <a:t>8</a:t>
            </a:fld>
            <a:endParaRPr lang="en-US"/>
          </a:p>
        </p:txBody>
      </p:sp>
      <p:sp>
        <p:nvSpPr>
          <p:cNvPr id="463875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sp>
        <p:nvSpPr>
          <p:cNvPr id="463876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304800" y="128588"/>
            <a:ext cx="1965325" cy="5686425"/>
          </a:xfrm>
          <a:noFill/>
          <a:ln/>
        </p:spPr>
        <p:txBody>
          <a:bodyPr/>
          <a:lstStyle/>
          <a:p>
            <a:r>
              <a:rPr lang="en-US" sz="3200" dirty="0">
                <a:effectLst/>
                <a:latin typeface="Andalus" pitchFamily="18" charset="-78"/>
                <a:cs typeface="Andalus" pitchFamily="18" charset="-78"/>
              </a:rPr>
              <a:t>ILPF Filtering Example</a:t>
            </a:r>
          </a:p>
        </p:txBody>
      </p:sp>
      <p:pic>
        <p:nvPicPr>
          <p:cNvPr id="4638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0"/>
            <a:ext cx="40560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FE8A277A-085F-39E6-1330-F77ADDA763C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6400800" y="280988"/>
            <a:ext cx="2743200" cy="5686425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ndalus" pitchFamily="18" charset="-78"/>
                <a:cs typeface="Andalus" pitchFamily="18" charset="-78"/>
              </a:rPr>
              <a:t>D0 = 10,30,60,160,460 respectively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923D-27A7-45C5-A829-DB845DCDF5AC}" type="datetime1">
              <a:rPr lang="en-US"/>
              <a:pPr/>
              <a:t>8/23/2023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C661-A5D6-44CB-979E-7C7E99044B0B}" type="slidenum">
              <a:rPr lang="en-US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6C3D4-5454-C9BB-6BDA-E825CF3D6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84734"/>
            <a:ext cx="6736157" cy="55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8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4521</TotalTime>
  <Words>697</Words>
  <Application>Microsoft Office PowerPoint</Application>
  <PresentationFormat>On-screen Show (4:3)</PresentationFormat>
  <Paragraphs>245</Paragraphs>
  <Slides>43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Andalus</vt:lpstr>
      <vt:lpstr>Arial</vt:lpstr>
      <vt:lpstr>Baskerville Old Face</vt:lpstr>
      <vt:lpstr>Bodoni MT</vt:lpstr>
      <vt:lpstr>Book Antiqua</vt:lpstr>
      <vt:lpstr>Calibri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ILPF Filtering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SATHISH</dc:creator>
  <cp:lastModifiedBy>Dell</cp:lastModifiedBy>
  <cp:revision>320</cp:revision>
  <dcterms:created xsi:type="dcterms:W3CDTF">2014-01-24T04:37:41Z</dcterms:created>
  <dcterms:modified xsi:type="dcterms:W3CDTF">2023-08-23T06:31:34Z</dcterms:modified>
</cp:coreProperties>
</file>